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74" r:id="rId3"/>
    <p:sldId id="257" r:id="rId4"/>
    <p:sldId id="258" r:id="rId5"/>
    <p:sldId id="266" r:id="rId6"/>
    <p:sldId id="268" r:id="rId7"/>
    <p:sldId id="259" r:id="rId8"/>
    <p:sldId id="267" r:id="rId9"/>
    <p:sldId id="260" r:id="rId10"/>
    <p:sldId id="269" r:id="rId11"/>
    <p:sldId id="271" r:id="rId12"/>
    <p:sldId id="270" r:id="rId13"/>
    <p:sldId id="261" r:id="rId14"/>
    <p:sldId id="272" r:id="rId15"/>
    <p:sldId id="279" r:id="rId16"/>
    <p:sldId id="273" r:id="rId17"/>
    <p:sldId id="262" r:id="rId18"/>
    <p:sldId id="263" r:id="rId19"/>
    <p:sldId id="264" r:id="rId20"/>
    <p:sldId id="275" r:id="rId21"/>
    <p:sldId id="278" r:id="rId22"/>
    <p:sldId id="276" r:id="rId23"/>
    <p:sldId id="265" r:id="rId24"/>
    <p:sldId id="27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630" autoAdjust="0"/>
  </p:normalViewPr>
  <p:slideViewPr>
    <p:cSldViewPr snapToGrid="0">
      <p:cViewPr varScale="1">
        <p:scale>
          <a:sx n="116" d="100"/>
          <a:sy n="116" d="100"/>
        </p:scale>
        <p:origin x="1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2.gif>
</file>

<file path=ppt/media/image3.jpe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C253FB-87CE-4FE6-AE3E-EDCCC34532FA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A097FB-CBEA-4618-B0CB-9C65046DB5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72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source: http://stickeesbiz.deviantart.com/art/You-Shall-Not-Pass-Gandalf-LOTR-389218520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8179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source: http://www.wallpaperup.com/374877/MIDDLE_EARTH_SHADOW_MORDOR_action_adventure_fantasy_lotr_lord_rings_warrior_online_%2843%29.html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073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source: http://leaderonomics.com/leadership/one-ring-to-rule-and-make-leaders-of-them-all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2034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WWW-Authenticate: Basic &lt;base64 </a:t>
            </a:r>
            <a:r>
              <a:rPr lang="en-US" dirty="0" err="1" smtClean="0"/>
              <a:t>username:password</a:t>
            </a:r>
            <a:r>
              <a:rPr lang="en-US" dirty="0" smtClean="0"/>
              <a:t>&gt;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Digest </a:t>
            </a:r>
            <a:r>
              <a:rPr lang="en-US" baseline="0" dirty="0" err="1" smtClean="0"/>
              <a:t>koristi</a:t>
            </a:r>
            <a:r>
              <a:rPr lang="en-US" baseline="0" dirty="0" smtClean="0"/>
              <a:t> hash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nonce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4619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2018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</a:t>
            </a:r>
            <a:r>
              <a:rPr lang="en-US" baseline="0" dirty="0" smtClean="0"/>
              <a:t> source: http://www.comicvine.com/forums/rpg-9/coming-attractions-1513601/?page=5#js-message-11008003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1456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Sa </a:t>
            </a:r>
            <a:r>
              <a:rPr lang="en-US" baseline="0" dirty="0" err="1" smtClean="0"/>
              <a:t>stanovišta</a:t>
            </a:r>
            <a:r>
              <a:rPr lang="en-US" baseline="0" dirty="0" smtClean="0"/>
              <a:t> API-ja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Valet attendant (</a:t>
            </a:r>
            <a:r>
              <a:rPr lang="en-US" baseline="0" dirty="0" err="1" smtClean="0"/>
              <a:t>Feris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Bueller’s</a:t>
            </a:r>
            <a:r>
              <a:rPr lang="en-US" baseline="0" dirty="0" smtClean="0"/>
              <a:t> Day Off)</a:t>
            </a:r>
          </a:p>
          <a:p>
            <a:pPr marL="171450" indent="-171450">
              <a:buFontTx/>
              <a:buChar char="-"/>
            </a:pPr>
            <a:r>
              <a:rPr lang="en-US" baseline="0" dirty="0" err="1" smtClean="0"/>
              <a:t>Standardizacija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676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 smtClean="0"/>
              <a:t>Registracija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authorization</a:t>
            </a:r>
            <a:r>
              <a:rPr lang="en-US" baseline="0" dirty="0" smtClean="0"/>
              <a:t> server – Client ID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Client Secret</a:t>
            </a: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Image source: </a:t>
            </a:r>
            <a:r>
              <a:rPr lang="en-US" sz="1200" dirty="0" smtClean="0"/>
              <a:t>https://developer.salesforce.com/page/Digging_Deeper_into_OAuth_2.0_on_Force.com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80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source: https://hdwallpapers.cat/gate_of_argonath_in_lord_the_rings_movies_hd-wallpaper-1905734/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113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Image source: http://www.fanpop.com/clubs/lord-of-the-rings/images/29039089/title/rivendell-photo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8338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Middleware – </a:t>
            </a:r>
            <a:r>
              <a:rPr lang="en-US" dirty="0" err="1" smtClean="0"/>
              <a:t>slični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sa</a:t>
            </a:r>
            <a:r>
              <a:rPr lang="en-US" baseline="0" dirty="0" smtClean="0"/>
              <a:t> HTTP </a:t>
            </a:r>
            <a:r>
              <a:rPr lang="en-US" baseline="0" dirty="0" err="1" smtClean="0"/>
              <a:t>modulima</a:t>
            </a:r>
            <a:r>
              <a:rPr lang="en-US" baseline="0" dirty="0" smtClean="0"/>
              <a:t> u </a:t>
            </a:r>
            <a:r>
              <a:rPr lang="en-US" baseline="0" dirty="0" err="1" smtClean="0"/>
              <a:t>prošlim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verzijama</a:t>
            </a:r>
            <a:endParaRPr lang="en-US" baseline="0" dirty="0" smtClean="0"/>
          </a:p>
          <a:p>
            <a:r>
              <a:rPr lang="en-US" dirty="0" smtClean="0"/>
              <a:t>ASP.NET</a:t>
            </a:r>
            <a:r>
              <a:rPr lang="en-US" baseline="0" dirty="0" smtClean="0"/>
              <a:t> Authentication </a:t>
            </a:r>
            <a:r>
              <a:rPr lang="en-US" baseline="0" dirty="0" err="1" smtClean="0"/>
              <a:t>Middlewares</a:t>
            </a:r>
            <a:r>
              <a:rPr lang="en-US" baseline="0" dirty="0" smtClean="0"/>
              <a:t>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cookie-based authentication (</a:t>
            </a:r>
            <a:r>
              <a:rPr lang="en-US" baseline="0" dirty="0" err="1" smtClean="0"/>
              <a:t>zamjena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za</a:t>
            </a:r>
            <a:r>
              <a:rPr lang="en-US" baseline="0" dirty="0" smtClean="0"/>
              <a:t> forms authentication), Google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Google, Twitter, Facebook </a:t>
            </a:r>
            <a:r>
              <a:rPr lang="en-US" baseline="0" dirty="0" err="1" smtClean="0"/>
              <a:t>i</a:t>
            </a:r>
            <a:r>
              <a:rPr lang="en-US" baseline="0" dirty="0" smtClean="0"/>
              <a:t> Microsoft account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OpenID Connect</a:t>
            </a:r>
          </a:p>
          <a:p>
            <a:pPr marL="0" indent="0">
              <a:buFontTx/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A097FB-CBEA-4618-B0CB-9C65046DB5B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03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83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38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252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13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178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25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844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265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930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0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120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CC0D99-DCD4-4C11-B95F-627C77A9FCEF}" type="datetimeFigureOut">
              <a:rPr lang="en-US" smtClean="0"/>
              <a:t>29-Sep-15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5B82C-6A7E-40A6-8668-8D92B3F6B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977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oauthforaspnet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leastprivilege.com/" TargetMode="External"/><Relationship Id="rId2" Type="http://schemas.openxmlformats.org/officeDocument/2006/relationships/hyperlink" Target="http://www.thinktecture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IdentityServer/IdentityServer3" TargetMode="External"/><Relationship Id="rId4" Type="http://schemas.openxmlformats.org/officeDocument/2006/relationships/hyperlink" Target="http://brockallen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apistudio.io/" TargetMode="External"/><Relationship Id="rId2" Type="http://schemas.openxmlformats.org/officeDocument/2006/relationships/hyperlink" Target="https://developers.google.com/oauthplayground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://bitoftech.net/" TargetMode="External"/><Relationship Id="rId3" Type="http://schemas.openxmlformats.org/officeDocument/2006/relationships/hyperlink" Target="http://openid.net/connect/" TargetMode="External"/><Relationship Id="rId7" Type="http://schemas.openxmlformats.org/officeDocument/2006/relationships/hyperlink" Target="http://typecastexception.com/" TargetMode="External"/><Relationship Id="rId2" Type="http://schemas.openxmlformats.org/officeDocument/2006/relationships/hyperlink" Target="http://tools.ietf.org/html/rfc6749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brockallen.com/" TargetMode="External"/><Relationship Id="rId5" Type="http://schemas.openxmlformats.org/officeDocument/2006/relationships/hyperlink" Target="http://leastprivilege.com/" TargetMode="External"/><Relationship Id="rId4" Type="http://schemas.openxmlformats.org/officeDocument/2006/relationships/hyperlink" Target="https://identityserver.github.io/Documentation/docsv2/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051901"/>
            <a:ext cx="9144000" cy="1052337"/>
          </a:xfrm>
        </p:spPr>
        <p:txBody>
          <a:bodyPr/>
          <a:lstStyle/>
          <a:p>
            <a:r>
              <a:rPr lang="en-US" dirty="0" smtClean="0"/>
              <a:t>OAuth, </a:t>
            </a:r>
            <a:r>
              <a:rPr lang="en-US" dirty="0" err="1" smtClean="0"/>
              <a:t>OpenID</a:t>
            </a:r>
            <a:r>
              <a:rPr lang="en-US" dirty="0" smtClean="0"/>
              <a:t> Connect, ASP.NET 5</a:t>
            </a:r>
            <a:endParaRPr lang="en-US" dirty="0"/>
          </a:p>
        </p:txBody>
      </p:sp>
      <p:pic>
        <p:nvPicPr>
          <p:cNvPr id="1026" name="Picture 2" descr="http://orig00.deviantart.net/3a10/f/2013/210/d/f/you_shall_not_pass____gandalf___lotr_by_stickeesbiz-d6fqax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0226" y="617583"/>
            <a:ext cx="5491547" cy="41186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099589" y="6245530"/>
            <a:ext cx="17728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Miroslav </a:t>
            </a:r>
            <a:r>
              <a:rPr lang="en-US" dirty="0" err="1" smtClean="0"/>
              <a:t>Popović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2578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Flows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Authorization code</a:t>
            </a:r>
          </a:p>
          <a:p>
            <a:pPr lvl="1"/>
            <a:r>
              <a:rPr lang="en-US" dirty="0" smtClean="0"/>
              <a:t>Server-side web application flow</a:t>
            </a:r>
          </a:p>
          <a:p>
            <a:pPr lvl="1"/>
            <a:r>
              <a:rPr lang="en-US" dirty="0" err="1" smtClean="0"/>
              <a:t>Dugotrajni</a:t>
            </a:r>
            <a:r>
              <a:rPr lang="en-US" dirty="0" smtClean="0"/>
              <a:t> </a:t>
            </a:r>
            <a:r>
              <a:rPr lang="en-US" dirty="0" err="1" smtClean="0"/>
              <a:t>pristup</a:t>
            </a:r>
            <a:endParaRPr lang="en-US" dirty="0" smtClean="0"/>
          </a:p>
          <a:p>
            <a:pPr lvl="1"/>
            <a:r>
              <a:rPr lang="en-US" dirty="0" smtClean="0"/>
              <a:t>OAuth </a:t>
            </a:r>
            <a:r>
              <a:rPr lang="en-US" dirty="0" err="1" smtClean="0"/>
              <a:t>klijent</a:t>
            </a:r>
            <a:r>
              <a:rPr lang="en-US" dirty="0" smtClean="0"/>
              <a:t> je server </a:t>
            </a:r>
            <a:r>
              <a:rPr lang="en-US" dirty="0" err="1" smtClean="0"/>
              <a:t>sa</a:t>
            </a:r>
            <a:r>
              <a:rPr lang="en-US" dirty="0" smtClean="0"/>
              <a:t> web </a:t>
            </a:r>
            <a:r>
              <a:rPr lang="en-US" dirty="0" err="1" smtClean="0"/>
              <a:t>aplikacijom</a:t>
            </a:r>
            <a:endParaRPr lang="en-US" dirty="0" smtClean="0"/>
          </a:p>
          <a:p>
            <a:pPr lvl="1"/>
            <a:r>
              <a:rPr lang="en-US" dirty="0" smtClean="0"/>
              <a:t>OAuth token </a:t>
            </a:r>
            <a:r>
              <a:rPr lang="en-US" dirty="0" err="1" smtClean="0"/>
              <a:t>nikad</a:t>
            </a:r>
            <a:r>
              <a:rPr lang="en-US" dirty="0" smtClean="0"/>
              <a:t> ne ide </a:t>
            </a:r>
            <a:r>
              <a:rPr lang="en-US" dirty="0" err="1" smtClean="0"/>
              <a:t>na</a:t>
            </a:r>
            <a:r>
              <a:rPr lang="en-US" dirty="0" smtClean="0"/>
              <a:t> browser, server-server </a:t>
            </a:r>
            <a:r>
              <a:rPr lang="en-US" dirty="0" err="1" smtClean="0"/>
              <a:t>komunikacija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Implicit grant for browser-based client-side application</a:t>
            </a:r>
          </a:p>
          <a:p>
            <a:pPr lvl="1"/>
            <a:r>
              <a:rPr lang="en-US" dirty="0" smtClean="0"/>
              <a:t>Client-side web application flow</a:t>
            </a:r>
          </a:p>
          <a:p>
            <a:pPr lvl="1"/>
            <a:r>
              <a:rPr lang="en-US" dirty="0" err="1" smtClean="0"/>
              <a:t>Privremeni</a:t>
            </a:r>
            <a:r>
              <a:rPr lang="en-US" dirty="0" smtClean="0"/>
              <a:t> </a:t>
            </a:r>
            <a:r>
              <a:rPr lang="en-US" dirty="0" err="1" smtClean="0"/>
              <a:t>pristup</a:t>
            </a:r>
            <a:r>
              <a:rPr lang="en-US" dirty="0" smtClean="0"/>
              <a:t> </a:t>
            </a:r>
            <a:r>
              <a:rPr lang="en-US" dirty="0" err="1" smtClean="0"/>
              <a:t>podacima</a:t>
            </a:r>
            <a:endParaRPr lang="en-US" dirty="0" smtClean="0"/>
          </a:p>
          <a:p>
            <a:pPr lvl="1"/>
            <a:r>
              <a:rPr lang="en-US" dirty="0" err="1" smtClean="0"/>
              <a:t>Korisnik</a:t>
            </a:r>
            <a:r>
              <a:rPr lang="en-US" dirty="0" smtClean="0"/>
              <a:t> se </a:t>
            </a:r>
            <a:r>
              <a:rPr lang="en-US" dirty="0" err="1" smtClean="0"/>
              <a:t>često</a:t>
            </a:r>
            <a:r>
              <a:rPr lang="en-US" dirty="0" smtClean="0"/>
              <a:t> </a:t>
            </a:r>
            <a:r>
              <a:rPr lang="en-US" dirty="0" err="1" smtClean="0"/>
              <a:t>loguje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API </a:t>
            </a:r>
            <a:r>
              <a:rPr lang="en-US" dirty="0" err="1" smtClean="0"/>
              <a:t>provajder</a:t>
            </a:r>
            <a:endParaRPr lang="en-US" dirty="0" smtClean="0"/>
          </a:p>
          <a:p>
            <a:pPr lvl="1"/>
            <a:r>
              <a:rPr lang="en-US" dirty="0" smtClean="0"/>
              <a:t>OAuth </a:t>
            </a:r>
            <a:r>
              <a:rPr lang="en-US" dirty="0" err="1" smtClean="0"/>
              <a:t>klijent</a:t>
            </a:r>
            <a:r>
              <a:rPr lang="en-US" dirty="0" smtClean="0"/>
              <a:t> je u </a:t>
            </a:r>
            <a:r>
              <a:rPr lang="en-US" dirty="0" err="1" smtClean="0"/>
              <a:t>browseru</a:t>
            </a:r>
            <a:r>
              <a:rPr lang="en-US" dirty="0" smtClean="0"/>
              <a:t> (JavaScript)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5473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Authorization Flows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 smtClean="0"/>
              <a:t>Resource owner password-based grant</a:t>
            </a:r>
          </a:p>
          <a:p>
            <a:pPr lvl="1"/>
            <a:r>
              <a:rPr lang="en-US" dirty="0" smtClean="0"/>
              <a:t>Resource owner password flow</a:t>
            </a:r>
          </a:p>
          <a:p>
            <a:pPr lvl="1"/>
            <a:r>
              <a:rPr lang="en-US" dirty="0" err="1" smtClean="0"/>
              <a:t>Direktna</a:t>
            </a:r>
            <a:r>
              <a:rPr lang="en-US" dirty="0" smtClean="0"/>
              <a:t> </a:t>
            </a:r>
            <a:r>
              <a:rPr lang="en-US" dirty="0" err="1" smtClean="0"/>
              <a:t>razmjena</a:t>
            </a:r>
            <a:r>
              <a:rPr lang="en-US" dirty="0" smtClean="0"/>
              <a:t> </a:t>
            </a:r>
            <a:r>
              <a:rPr lang="en-US" dirty="0" err="1" smtClean="0"/>
              <a:t>korisničkog</a:t>
            </a:r>
            <a:r>
              <a:rPr lang="en-US" dirty="0" smtClean="0"/>
              <a:t> </a:t>
            </a:r>
            <a:r>
              <a:rPr lang="en-US" dirty="0" err="1" smtClean="0"/>
              <a:t>imena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lozinke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access </a:t>
            </a:r>
            <a:r>
              <a:rPr lang="en-US" dirty="0" err="1" smtClean="0"/>
              <a:t>i</a:t>
            </a:r>
            <a:r>
              <a:rPr lang="en-US" dirty="0"/>
              <a:t> </a:t>
            </a:r>
            <a:r>
              <a:rPr lang="en-US" dirty="0" smtClean="0"/>
              <a:t>refresh token</a:t>
            </a:r>
          </a:p>
          <a:p>
            <a:pPr lvl="1"/>
            <a:r>
              <a:rPr lang="en-US" dirty="0" err="1" smtClean="0"/>
              <a:t>Korisnička</a:t>
            </a:r>
            <a:r>
              <a:rPr lang="en-US" dirty="0" smtClean="0"/>
              <a:t> </a:t>
            </a:r>
            <a:r>
              <a:rPr lang="en-US" dirty="0" err="1" smtClean="0"/>
              <a:t>lozinka</a:t>
            </a:r>
            <a:r>
              <a:rPr lang="en-US" dirty="0" smtClean="0"/>
              <a:t> je </a:t>
            </a:r>
            <a:r>
              <a:rPr lang="en-US" dirty="0" err="1" smtClean="0"/>
              <a:t>dostupna</a:t>
            </a:r>
            <a:r>
              <a:rPr lang="en-US" dirty="0" smtClean="0"/>
              <a:t> </a:t>
            </a:r>
            <a:r>
              <a:rPr lang="en-US" dirty="0" err="1" smtClean="0"/>
              <a:t>aplikaciji</a:t>
            </a:r>
            <a:r>
              <a:rPr lang="en-US" dirty="0" smtClean="0"/>
              <a:t>, </a:t>
            </a:r>
            <a:r>
              <a:rPr lang="en-US" dirty="0" err="1" smtClean="0"/>
              <a:t>odnosno</a:t>
            </a:r>
            <a:r>
              <a:rPr lang="en-US" dirty="0" smtClean="0"/>
              <a:t> OAuth </a:t>
            </a:r>
            <a:r>
              <a:rPr lang="en-US" dirty="0" err="1" smtClean="0"/>
              <a:t>klijentu</a:t>
            </a:r>
            <a:endParaRPr lang="en-US" dirty="0" smtClean="0"/>
          </a:p>
          <a:p>
            <a:pPr lvl="1"/>
            <a:r>
              <a:rPr lang="en-US" dirty="0" err="1" smtClean="0"/>
              <a:t>Uglavnom</a:t>
            </a:r>
            <a:r>
              <a:rPr lang="en-US" dirty="0" smtClean="0"/>
              <a:t> se </a:t>
            </a:r>
            <a:r>
              <a:rPr lang="en-US" dirty="0" err="1" smtClean="0"/>
              <a:t>koristi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oficijelne</a:t>
            </a:r>
            <a:r>
              <a:rPr lang="en-US" dirty="0" smtClean="0"/>
              <a:t> </a:t>
            </a:r>
            <a:r>
              <a:rPr lang="en-US" dirty="0" err="1" smtClean="0"/>
              <a:t>klijent</a:t>
            </a:r>
            <a:r>
              <a:rPr lang="en-US" dirty="0" smtClean="0"/>
              <a:t> </a:t>
            </a:r>
            <a:r>
              <a:rPr lang="en-US" dirty="0" err="1" smtClean="0"/>
              <a:t>aplikacije</a:t>
            </a:r>
            <a:r>
              <a:rPr lang="en-US" dirty="0" smtClean="0"/>
              <a:t> (API </a:t>
            </a:r>
            <a:r>
              <a:rPr lang="en-US" dirty="0" err="1" smtClean="0"/>
              <a:t>provajder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klijent</a:t>
            </a:r>
            <a:r>
              <a:rPr lang="en-US" dirty="0" smtClean="0"/>
              <a:t> </a:t>
            </a:r>
            <a:r>
              <a:rPr lang="en-US" dirty="0" err="1" smtClean="0"/>
              <a:t>su</a:t>
            </a:r>
            <a:r>
              <a:rPr lang="en-US" dirty="0" smtClean="0"/>
              <a:t> </a:t>
            </a:r>
            <a:r>
              <a:rPr lang="en-US" dirty="0" err="1" smtClean="0"/>
              <a:t>iz</a:t>
            </a:r>
            <a:r>
              <a:rPr lang="en-US" dirty="0" smtClean="0"/>
              <a:t> </a:t>
            </a:r>
            <a:r>
              <a:rPr lang="en-US" dirty="0" err="1" smtClean="0"/>
              <a:t>istog</a:t>
            </a:r>
            <a:r>
              <a:rPr lang="en-US" dirty="0" smtClean="0"/>
              <a:t> </a:t>
            </a:r>
            <a:r>
              <a:rPr lang="en-US" dirty="0" err="1" smtClean="0"/>
              <a:t>izvora</a:t>
            </a:r>
            <a:r>
              <a:rPr lang="en-US" dirty="0"/>
              <a:t>)</a:t>
            </a:r>
            <a:endParaRPr lang="en-US" dirty="0" smtClean="0"/>
          </a:p>
          <a:p>
            <a:pPr marL="514350" indent="-514350">
              <a:buFont typeface="+mj-lt"/>
              <a:buAutoNum type="arabicPeriod" startAt="3"/>
            </a:pPr>
            <a:r>
              <a:rPr lang="en-US" dirty="0" smtClean="0"/>
              <a:t>Client credentials</a:t>
            </a:r>
          </a:p>
          <a:p>
            <a:pPr lvl="1"/>
            <a:r>
              <a:rPr lang="en-US" dirty="0" err="1" smtClean="0"/>
              <a:t>Korisno</a:t>
            </a:r>
            <a:r>
              <a:rPr lang="en-US" dirty="0" smtClean="0"/>
              <a:t> </a:t>
            </a:r>
            <a:r>
              <a:rPr lang="en-US" dirty="0" err="1" smtClean="0"/>
              <a:t>kad</a:t>
            </a:r>
            <a:r>
              <a:rPr lang="en-US" dirty="0" smtClean="0"/>
              <a:t> </a:t>
            </a:r>
            <a:r>
              <a:rPr lang="en-US" dirty="0" err="1" smtClean="0"/>
              <a:t>klijent</a:t>
            </a:r>
            <a:r>
              <a:rPr lang="en-US" dirty="0" smtClean="0"/>
              <a:t> </a:t>
            </a:r>
            <a:r>
              <a:rPr lang="en-US" dirty="0" err="1" smtClean="0"/>
              <a:t>posjeduje</a:t>
            </a:r>
            <a:r>
              <a:rPr lang="en-US" dirty="0" smtClean="0"/>
              <a:t> </a:t>
            </a:r>
            <a:r>
              <a:rPr lang="en-US" dirty="0" err="1" smtClean="0"/>
              <a:t>podatke</a:t>
            </a:r>
            <a:r>
              <a:rPr lang="en-US" dirty="0" smtClean="0"/>
              <a:t> </a:t>
            </a:r>
            <a:r>
              <a:rPr lang="en-US" dirty="0" err="1" smtClean="0"/>
              <a:t>te</a:t>
            </a:r>
            <a:r>
              <a:rPr lang="en-US" dirty="0" smtClean="0"/>
              <a:t> ne </a:t>
            </a:r>
            <a:r>
              <a:rPr lang="en-US" dirty="0" err="1" smtClean="0"/>
              <a:t>treba</a:t>
            </a:r>
            <a:r>
              <a:rPr lang="en-US" dirty="0" smtClean="0"/>
              <a:t> </a:t>
            </a:r>
            <a:r>
              <a:rPr lang="en-US" dirty="0" err="1" smtClean="0"/>
              <a:t>delegirani</a:t>
            </a:r>
            <a:r>
              <a:rPr lang="en-US" dirty="0" smtClean="0"/>
              <a:t> </a:t>
            </a:r>
            <a:r>
              <a:rPr lang="en-US" dirty="0" err="1" smtClean="0"/>
              <a:t>pristup</a:t>
            </a:r>
            <a:r>
              <a:rPr lang="en-US" dirty="0" smtClean="0"/>
              <a:t> resource </a:t>
            </a:r>
            <a:r>
              <a:rPr lang="en-US" dirty="0" err="1" smtClean="0"/>
              <a:t>ownera</a:t>
            </a:r>
            <a:r>
              <a:rPr lang="en-US" dirty="0" smtClean="0"/>
              <a:t>, </a:t>
            </a:r>
            <a:r>
              <a:rPr lang="en-US" dirty="0" err="1" smtClean="0"/>
              <a:t>ili</a:t>
            </a:r>
            <a:r>
              <a:rPr lang="en-US" dirty="0" smtClean="0"/>
              <a:t> je </a:t>
            </a:r>
            <a:r>
              <a:rPr lang="en-US" dirty="0" err="1" smtClean="0"/>
              <a:t>delegirani</a:t>
            </a:r>
            <a:r>
              <a:rPr lang="en-US" dirty="0" smtClean="0"/>
              <a:t> </a:t>
            </a:r>
            <a:r>
              <a:rPr lang="en-US" dirty="0" err="1" smtClean="0"/>
              <a:t>pristup</a:t>
            </a:r>
            <a:r>
              <a:rPr lang="en-US" dirty="0" smtClean="0"/>
              <a:t> </a:t>
            </a:r>
            <a:r>
              <a:rPr lang="en-US" dirty="0" err="1" smtClean="0"/>
              <a:t>već</a:t>
            </a:r>
            <a:r>
              <a:rPr lang="en-US" dirty="0" smtClean="0"/>
              <a:t> </a:t>
            </a:r>
            <a:r>
              <a:rPr lang="en-US" dirty="0" err="1" smtClean="0"/>
              <a:t>odobren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neki</a:t>
            </a:r>
            <a:r>
              <a:rPr lang="en-US" dirty="0" smtClean="0"/>
              <a:t> </a:t>
            </a:r>
            <a:r>
              <a:rPr lang="en-US" dirty="0" err="1" smtClean="0"/>
              <a:t>drugi</a:t>
            </a:r>
            <a:r>
              <a:rPr lang="en-US" dirty="0" smtClean="0"/>
              <a:t> </a:t>
            </a:r>
            <a:r>
              <a:rPr lang="en-US" dirty="0" err="1" smtClean="0"/>
              <a:t>način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271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2000"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effectLst>
            <a:glow rad="685800">
              <a:schemeClr val="tx1">
                <a:alpha val="77000"/>
              </a:schemeClr>
            </a:glow>
          </a:effectLst>
        </p:spPr>
        <p:txBody>
          <a:bodyPr/>
          <a:lstStyle/>
          <a:p>
            <a:r>
              <a:rPr lang="en-US" b="1" dirty="0" smtClean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OpenID Connect</a:t>
            </a:r>
            <a:endParaRPr lang="en-US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0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OpenID</a:t>
            </a:r>
            <a:r>
              <a:rPr lang="en-US" dirty="0" smtClean="0"/>
              <a:t> Connect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OpenID 2.0</a:t>
            </a:r>
          </a:p>
          <a:p>
            <a:pPr lvl="1"/>
            <a:r>
              <a:rPr lang="en-US" dirty="0" smtClean="0"/>
              <a:t>XML</a:t>
            </a:r>
          </a:p>
          <a:p>
            <a:pPr lvl="1"/>
            <a:r>
              <a:rPr lang="en-US" dirty="0" smtClean="0"/>
              <a:t>Custom message encryption</a:t>
            </a:r>
          </a:p>
          <a:p>
            <a:pPr lvl="1"/>
            <a:r>
              <a:rPr lang="en-US" dirty="0" err="1" smtClean="0"/>
              <a:t>Težak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implementaciju</a:t>
            </a:r>
            <a:endParaRPr lang="en-US" dirty="0" smtClean="0"/>
          </a:p>
          <a:p>
            <a:r>
              <a:rPr lang="en-US" dirty="0" smtClean="0"/>
              <a:t>OpenID Connect</a:t>
            </a:r>
          </a:p>
          <a:p>
            <a:pPr lvl="1"/>
            <a:r>
              <a:rPr lang="en-US" dirty="0" err="1" smtClean="0"/>
              <a:t>Baziran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OAuth 2.0</a:t>
            </a:r>
          </a:p>
          <a:p>
            <a:pPr lvl="1"/>
            <a:r>
              <a:rPr lang="en-US" dirty="0" smtClean="0"/>
              <a:t>JSON (JWT) – ID token</a:t>
            </a:r>
          </a:p>
          <a:p>
            <a:pPr lvl="1"/>
            <a:r>
              <a:rPr lang="en-US" dirty="0" err="1" smtClean="0"/>
              <a:t>Nema</a:t>
            </a:r>
            <a:r>
              <a:rPr lang="en-US" dirty="0" smtClean="0"/>
              <a:t> </a:t>
            </a:r>
            <a:r>
              <a:rPr lang="en-US" dirty="0" err="1" smtClean="0"/>
              <a:t>enkripciju</a:t>
            </a:r>
            <a:r>
              <a:rPr lang="en-US" dirty="0" smtClean="0"/>
              <a:t> – TLS (HTTPS / SSL) </a:t>
            </a:r>
            <a:r>
              <a:rPr lang="en-US" dirty="0" err="1" smtClean="0"/>
              <a:t>obavezan</a:t>
            </a:r>
            <a:endParaRPr lang="en-US" dirty="0" smtClean="0"/>
          </a:p>
          <a:p>
            <a:pPr lvl="1"/>
            <a:r>
              <a:rPr lang="en-US" dirty="0" err="1" smtClean="0"/>
              <a:t>Dodatni</a:t>
            </a:r>
            <a:r>
              <a:rPr lang="en-US" dirty="0" smtClean="0"/>
              <a:t> Check ID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UserInfo</a:t>
            </a:r>
            <a:r>
              <a:rPr lang="en-US" dirty="0" smtClean="0"/>
              <a:t> URL/endpoints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038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OpenID Connect </a:t>
            </a:r>
            <a:r>
              <a:rPr lang="en-US" dirty="0" err="1" smtClean="0"/>
              <a:t>učesnici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s3.amazonaws.com/dfc-wiki/en/images/a/a6/OpenIDConnectRol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442" y="2354358"/>
            <a:ext cx="4823116" cy="374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770684" y="6322194"/>
            <a:ext cx="46506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/>
              <a:t>Slika</a:t>
            </a:r>
            <a:r>
              <a:rPr lang="en-US" sz="1000" dirty="0"/>
              <a:t>: https://developer.salesforce.com/page/Inside_OpenID_Connect_on_Force.com</a:t>
            </a:r>
          </a:p>
        </p:txBody>
      </p:sp>
    </p:spTree>
    <p:extLst>
      <p:ext uri="{BB962C8B-B14F-4D97-AF65-F5344CB8AC3E}">
        <p14:creationId xmlns:p14="http://schemas.microsoft.com/office/powerpoint/2010/main" val="16025213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OpenID Connect </a:t>
            </a:r>
            <a:r>
              <a:rPr lang="en-US" dirty="0" err="1" smtClean="0"/>
              <a:t>učesnici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modern application archite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2895" y="2203697"/>
            <a:ext cx="5591584" cy="3595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745970" y="6329289"/>
            <a:ext cx="48654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/>
              <a:t>Slika</a:t>
            </a:r>
            <a:r>
              <a:rPr lang="en-US" sz="1000" dirty="0"/>
              <a:t>: https://identityserver.github.io/Documentation/docsv2/overview/terminology.html</a:t>
            </a:r>
          </a:p>
        </p:txBody>
      </p:sp>
    </p:spTree>
    <p:extLst>
      <p:ext uri="{BB962C8B-B14F-4D97-AF65-F5344CB8AC3E}">
        <p14:creationId xmlns:p14="http://schemas.microsoft.com/office/powerpoint/2010/main" val="483673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92000"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ASP.NET 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05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Microsoft security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IPrincipal</a:t>
            </a:r>
            <a:r>
              <a:rPr lang="en-US" dirty="0" smtClean="0"/>
              <a:t>, </a:t>
            </a:r>
            <a:r>
              <a:rPr lang="en-US" dirty="0" err="1" smtClean="0"/>
              <a:t>IIdentity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ClaimsPrincipal</a:t>
            </a:r>
            <a:r>
              <a:rPr lang="en-US" dirty="0" smtClean="0"/>
              <a:t>, </a:t>
            </a:r>
            <a:r>
              <a:rPr lang="en-US" dirty="0" err="1" smtClean="0"/>
              <a:t>ClaimsIdentity</a:t>
            </a:r>
            <a:endParaRPr lang="en-US" dirty="0" smtClean="0"/>
          </a:p>
          <a:p>
            <a:r>
              <a:rPr lang="en-US" dirty="0" smtClean="0"/>
              <a:t>Forms authentication (Web Forms, MVC)</a:t>
            </a:r>
          </a:p>
          <a:p>
            <a:r>
              <a:rPr lang="en-US" dirty="0" smtClean="0"/>
              <a:t>Token based authentication (Web API</a:t>
            </a:r>
            <a:r>
              <a:rPr lang="en-US" dirty="0"/>
              <a:t>) </a:t>
            </a:r>
            <a:endParaRPr lang="en-US" dirty="0" smtClean="0"/>
          </a:p>
          <a:p>
            <a:r>
              <a:rPr lang="en-US" dirty="0" smtClean="0"/>
              <a:t>ASP.NET </a:t>
            </a:r>
            <a:r>
              <a:rPr lang="en-US" dirty="0"/>
              <a:t>Identity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94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typecastexception.com/image.axd?picture=owin-middleware-chain%20w%20webapi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6" t="2741" r="1350" b="3597"/>
          <a:stretch/>
        </p:blipFill>
        <p:spPr bwMode="auto">
          <a:xfrm>
            <a:off x="3519617" y="3009599"/>
            <a:ext cx="7834183" cy="330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5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Authentication / authorization middleware</a:t>
            </a:r>
          </a:p>
          <a:p>
            <a:r>
              <a:rPr lang="en-US" dirty="0">
                <a:hlinkClick r:id="rId4"/>
              </a:rPr>
              <a:t>http://www.oauthforaspnet.com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531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Identity Server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OAuth authorization server middleware </a:t>
            </a:r>
            <a:r>
              <a:rPr lang="en-US" dirty="0" err="1" smtClean="0"/>
              <a:t>nije</a:t>
            </a:r>
            <a:r>
              <a:rPr lang="en-US" dirty="0" smtClean="0"/>
              <a:t> </a:t>
            </a:r>
            <a:r>
              <a:rPr lang="en-US" dirty="0" err="1" smtClean="0"/>
              <a:t>portovan</a:t>
            </a:r>
            <a:r>
              <a:rPr lang="en-US" dirty="0" smtClean="0"/>
              <a:t> </a:t>
            </a:r>
            <a:r>
              <a:rPr lang="en-US" dirty="0" err="1" smtClean="0"/>
              <a:t>iz</a:t>
            </a:r>
            <a:r>
              <a:rPr lang="en-US" dirty="0" smtClean="0"/>
              <a:t> Katana </a:t>
            </a:r>
            <a:r>
              <a:rPr lang="en-US" dirty="0" err="1" smtClean="0"/>
              <a:t>projekta</a:t>
            </a:r>
            <a:r>
              <a:rPr lang="en-US" dirty="0" smtClean="0"/>
              <a:t> u ASP.NET 5</a:t>
            </a:r>
          </a:p>
          <a:p>
            <a:r>
              <a:rPr lang="en-US" dirty="0" smtClean="0">
                <a:hlinkClick r:id="rId2"/>
              </a:rPr>
              <a:t>Thinktecture</a:t>
            </a:r>
            <a:r>
              <a:rPr lang="en-US" dirty="0" smtClean="0"/>
              <a:t> - </a:t>
            </a:r>
            <a:r>
              <a:rPr lang="en-US" dirty="0" smtClean="0">
                <a:hlinkClick r:id="rId3"/>
              </a:rPr>
              <a:t>Dominick </a:t>
            </a:r>
            <a:r>
              <a:rPr lang="en-US" dirty="0" err="1" smtClean="0">
                <a:hlinkClick r:id="rId3"/>
              </a:rPr>
              <a:t>Baier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smtClean="0">
                <a:hlinkClick r:id="rId4"/>
              </a:rPr>
              <a:t>Brock Allen</a:t>
            </a:r>
            <a:endParaRPr lang="en-US" dirty="0" smtClean="0"/>
          </a:p>
          <a:p>
            <a:r>
              <a:rPr lang="en-US" dirty="0" smtClean="0"/>
              <a:t>OAuth 2.0 </a:t>
            </a:r>
            <a:r>
              <a:rPr lang="en-US" dirty="0" err="1" smtClean="0"/>
              <a:t>i</a:t>
            </a:r>
            <a:r>
              <a:rPr lang="en-US" dirty="0" smtClean="0"/>
              <a:t> OpenID Connect </a:t>
            </a:r>
            <a:r>
              <a:rPr lang="en-US" dirty="0" err="1" smtClean="0"/>
              <a:t>protokoli</a:t>
            </a:r>
            <a:endParaRPr lang="en-US" dirty="0" smtClean="0"/>
          </a:p>
          <a:p>
            <a:r>
              <a:rPr lang="en-US" dirty="0" smtClean="0"/>
              <a:t>Single-sign on</a:t>
            </a:r>
          </a:p>
          <a:p>
            <a:r>
              <a:rPr lang="en-US" dirty="0" smtClean="0">
                <a:hlinkClick r:id="rId5"/>
              </a:rPr>
              <a:t>IdentityServer3 2.0</a:t>
            </a:r>
            <a:r>
              <a:rPr lang="en-US" dirty="0" smtClean="0"/>
              <a:t> – </a:t>
            </a:r>
            <a:r>
              <a:rPr lang="en-US" dirty="0" err="1" smtClean="0"/>
              <a:t>trenutna</a:t>
            </a:r>
            <a:r>
              <a:rPr lang="en-US" dirty="0" smtClean="0"/>
              <a:t> </a:t>
            </a:r>
            <a:r>
              <a:rPr lang="en-US" dirty="0" err="1" smtClean="0"/>
              <a:t>verzija</a:t>
            </a:r>
            <a:endParaRPr lang="en-US" dirty="0" smtClean="0"/>
          </a:p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529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is hard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www.ascrewsloose.com/wp-content/uploads/2014/08/infosec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1350" y="1939131"/>
            <a:ext cx="5829300" cy="4124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6890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2000"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Na </a:t>
            </a:r>
            <a:r>
              <a:rPr lang="en-US" dirty="0" err="1" smtClean="0">
                <a:solidFill>
                  <a:schemeClr val="bg1"/>
                </a:solidFill>
              </a:rPr>
              <a:t>kraju</a:t>
            </a:r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48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Alati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http://jwt.io/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://www.getpostman.com</a:t>
            </a:r>
            <a:r>
              <a:rPr lang="en-US" dirty="0" smtClean="0">
                <a:hlinkClick r:id="rId2"/>
              </a:rPr>
              <a:t>/</a:t>
            </a:r>
          </a:p>
          <a:p>
            <a:r>
              <a:rPr lang="en-US" dirty="0">
                <a:hlinkClick r:id="rId2"/>
              </a:rPr>
              <a:t>http://www.telerik.com/fiddler</a:t>
            </a:r>
          </a:p>
          <a:p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://developers.google.com/oauthplayground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http://apistudio.io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- </a:t>
            </a:r>
            <a:r>
              <a:rPr lang="en-US" dirty="0" err="1" smtClean="0"/>
              <a:t>apigee</a:t>
            </a:r>
            <a:r>
              <a:rPr lang="en-US" dirty="0" smtClean="0"/>
              <a:t> API Studio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234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Zaključak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Implementacija</a:t>
            </a:r>
            <a:r>
              <a:rPr lang="en-US" dirty="0" smtClean="0"/>
              <a:t> </a:t>
            </a:r>
            <a:r>
              <a:rPr lang="en-US" dirty="0" err="1" smtClean="0"/>
              <a:t>autentikacije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autorizacije</a:t>
            </a:r>
            <a:r>
              <a:rPr lang="en-US" dirty="0" smtClean="0"/>
              <a:t> je </a:t>
            </a:r>
            <a:r>
              <a:rPr lang="en-US" dirty="0" err="1" smtClean="0"/>
              <a:t>teška</a:t>
            </a:r>
            <a:endParaRPr lang="en-US" dirty="0" smtClean="0"/>
          </a:p>
          <a:p>
            <a:r>
              <a:rPr lang="en-US" dirty="0" err="1" smtClean="0"/>
              <a:t>Potrebno</a:t>
            </a:r>
            <a:r>
              <a:rPr lang="en-US" dirty="0" smtClean="0"/>
              <a:t> je </a:t>
            </a:r>
            <a:r>
              <a:rPr lang="en-US" dirty="0" err="1" smtClean="0"/>
              <a:t>biti</a:t>
            </a:r>
            <a:r>
              <a:rPr lang="en-US" dirty="0" smtClean="0"/>
              <a:t> u </a:t>
            </a:r>
            <a:r>
              <a:rPr lang="en-US" dirty="0" err="1" smtClean="0"/>
              <a:t>toku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</a:t>
            </a:r>
            <a:r>
              <a:rPr lang="en-US" dirty="0" err="1" smtClean="0"/>
              <a:t>standardima</a:t>
            </a:r>
            <a:endParaRPr lang="en-US" dirty="0" smtClean="0"/>
          </a:p>
          <a:p>
            <a:r>
              <a:rPr lang="en-US" dirty="0" err="1" smtClean="0"/>
              <a:t>Koristiti</a:t>
            </a:r>
            <a:r>
              <a:rPr lang="en-US" dirty="0" smtClean="0"/>
              <a:t> </a:t>
            </a:r>
            <a:r>
              <a:rPr lang="en-US" dirty="0" err="1" smtClean="0"/>
              <a:t>postojeće</a:t>
            </a:r>
            <a:r>
              <a:rPr lang="en-US" dirty="0" smtClean="0"/>
              <a:t> </a:t>
            </a:r>
            <a:r>
              <a:rPr lang="en-US" dirty="0" err="1" smtClean="0"/>
              <a:t>alate</a:t>
            </a:r>
            <a:r>
              <a:rPr lang="en-US" dirty="0" smtClean="0"/>
              <a:t> 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biblioteke</a:t>
            </a:r>
            <a:endParaRPr lang="en-US" dirty="0" smtClean="0"/>
          </a:p>
          <a:p>
            <a:r>
              <a:rPr lang="en-US" dirty="0" err="1" smtClean="0"/>
              <a:t>Izbjegavati</a:t>
            </a:r>
            <a:r>
              <a:rPr lang="en-US" dirty="0" smtClean="0"/>
              <a:t> </a:t>
            </a:r>
            <a:r>
              <a:rPr lang="en-US" dirty="0" err="1"/>
              <a:t>sopstvenu</a:t>
            </a:r>
            <a:r>
              <a:rPr lang="en-US" dirty="0"/>
              <a:t> </a:t>
            </a:r>
            <a:r>
              <a:rPr lang="en-US" dirty="0" err="1"/>
              <a:t>implementaciju</a:t>
            </a:r>
            <a:r>
              <a:rPr lang="en-US" dirty="0"/>
              <a:t> (</a:t>
            </a:r>
            <a:r>
              <a:rPr lang="en-US" dirty="0" err="1"/>
              <a:t>ukoliko</a:t>
            </a:r>
            <a:r>
              <a:rPr lang="en-US" dirty="0"/>
              <a:t> </a:t>
            </a:r>
            <a:r>
              <a:rPr lang="en-US" dirty="0" err="1"/>
              <a:t>niste</a:t>
            </a:r>
            <a:r>
              <a:rPr lang="en-US" dirty="0"/>
              <a:t> </a:t>
            </a:r>
            <a:r>
              <a:rPr lang="en-US" dirty="0" err="1"/>
              <a:t>ekspert</a:t>
            </a:r>
            <a:r>
              <a:rPr lang="en-US" dirty="0"/>
              <a:t> </a:t>
            </a:r>
            <a:r>
              <a:rPr lang="en-US" dirty="0" err="1"/>
              <a:t>za</a:t>
            </a:r>
            <a:r>
              <a:rPr lang="en-US" dirty="0"/>
              <a:t> </a:t>
            </a:r>
            <a:r>
              <a:rPr lang="en-US" dirty="0" err="1"/>
              <a:t>sigurnost</a:t>
            </a:r>
            <a:r>
              <a:rPr lang="en-US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18490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i="1" dirty="0" smtClean="0"/>
              <a:t>Getting </a:t>
            </a:r>
            <a:r>
              <a:rPr lang="en-US" i="1" dirty="0"/>
              <a:t>Started with OAuth 2.0 </a:t>
            </a:r>
            <a:r>
              <a:rPr lang="en-US" dirty="0"/>
              <a:t>by </a:t>
            </a:r>
            <a:r>
              <a:rPr lang="en-US" dirty="0" smtClean="0"/>
              <a:t>Ryan Boyd </a:t>
            </a:r>
            <a:r>
              <a:rPr lang="en-US" dirty="0"/>
              <a:t>(O’Reilly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Copyright </a:t>
            </a:r>
            <a:r>
              <a:rPr lang="en-US" dirty="0"/>
              <a:t>2012 Ryan Boyd, </a:t>
            </a:r>
            <a:r>
              <a:rPr lang="en-US" dirty="0" smtClean="0"/>
              <a:t>978-1-449-31160-5</a:t>
            </a:r>
          </a:p>
          <a:p>
            <a:r>
              <a:rPr lang="en-US" dirty="0" smtClean="0">
                <a:hlinkClick r:id="rId2"/>
              </a:rPr>
              <a:t>The OAuth 2.0 Authorization Framework </a:t>
            </a:r>
            <a:r>
              <a:rPr lang="en-US" dirty="0" err="1" smtClean="0">
                <a:hlinkClick r:id="rId2"/>
              </a:rPr>
              <a:t>specifikacija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OpenID Connect </a:t>
            </a:r>
            <a:r>
              <a:rPr lang="en-US" dirty="0" err="1" smtClean="0">
                <a:hlinkClick r:id="rId3"/>
              </a:rPr>
              <a:t>specifikacija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IdentityServer3 </a:t>
            </a:r>
            <a:r>
              <a:rPr lang="en-US" dirty="0" err="1" smtClean="0">
                <a:hlinkClick r:id="rId4"/>
              </a:rPr>
              <a:t>dokumentacija</a:t>
            </a:r>
            <a:endParaRPr lang="en-US" dirty="0" smtClean="0"/>
          </a:p>
          <a:p>
            <a:r>
              <a:rPr lang="en-US" dirty="0" err="1" smtClean="0"/>
              <a:t>Blogovi</a:t>
            </a:r>
            <a:r>
              <a:rPr lang="en-US" dirty="0" smtClean="0"/>
              <a:t>: </a:t>
            </a:r>
          </a:p>
          <a:p>
            <a:pPr lvl="1"/>
            <a:r>
              <a:rPr lang="en-US" dirty="0" smtClean="0">
                <a:hlinkClick r:id="rId5"/>
              </a:rPr>
              <a:t>Dominick </a:t>
            </a:r>
            <a:r>
              <a:rPr lang="en-US" dirty="0" err="1" smtClean="0">
                <a:hlinkClick r:id="rId5"/>
              </a:rPr>
              <a:t>Baier</a:t>
            </a:r>
            <a:endParaRPr lang="en-US" dirty="0"/>
          </a:p>
          <a:p>
            <a:pPr lvl="1"/>
            <a:r>
              <a:rPr lang="en-US" dirty="0" smtClean="0">
                <a:hlinkClick r:id="rId6"/>
              </a:rPr>
              <a:t>Brock Allen</a:t>
            </a:r>
            <a:endParaRPr lang="en-US" dirty="0"/>
          </a:p>
          <a:p>
            <a:pPr lvl="1"/>
            <a:r>
              <a:rPr lang="en-US" dirty="0" smtClean="0">
                <a:hlinkClick r:id="rId7"/>
              </a:rPr>
              <a:t>John </a:t>
            </a:r>
            <a:r>
              <a:rPr lang="en-US" dirty="0" err="1" smtClean="0">
                <a:hlinkClick r:id="rId7"/>
              </a:rPr>
              <a:t>Atten</a:t>
            </a:r>
            <a:endParaRPr lang="en-US" dirty="0" smtClean="0"/>
          </a:p>
          <a:p>
            <a:pPr lvl="1"/>
            <a:r>
              <a:rPr lang="en-US" dirty="0" smtClean="0">
                <a:hlinkClick r:id="rId8"/>
              </a:rPr>
              <a:t>Taiseer </a:t>
            </a:r>
            <a:r>
              <a:rPr lang="en-US" dirty="0" err="1" smtClean="0">
                <a:hlinkClick r:id="rId8"/>
              </a:rPr>
              <a:t>Joudeh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9593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2000"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Hvala</a:t>
            </a:r>
            <a:r>
              <a:rPr lang="en-US" dirty="0" smtClean="0">
                <a:solidFill>
                  <a:schemeClr val="bg1"/>
                </a:solidFill>
              </a:rPr>
              <a:t>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>
                <a:solidFill>
                  <a:schemeClr val="bg1"/>
                </a:solidFill>
              </a:rPr>
              <a:t>Pitanja</a:t>
            </a:r>
            <a:r>
              <a:rPr lang="en-US" dirty="0" smtClean="0">
                <a:solidFill>
                  <a:schemeClr val="bg1"/>
                </a:solidFill>
              </a:rPr>
              <a:t>?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317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Authentication / Authorization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Authentication</a:t>
            </a:r>
            <a:r>
              <a:rPr lang="en-US" dirty="0" smtClean="0"/>
              <a:t> – </a:t>
            </a:r>
            <a:r>
              <a:rPr lang="en-US" dirty="0" err="1" smtClean="0"/>
              <a:t>provjera</a:t>
            </a:r>
            <a:r>
              <a:rPr lang="en-US" dirty="0" smtClean="0"/>
              <a:t> </a:t>
            </a:r>
            <a:r>
              <a:rPr lang="en-US" dirty="0" err="1" smtClean="0"/>
              <a:t>identiteta</a:t>
            </a:r>
            <a:r>
              <a:rPr lang="en-US" dirty="0" smtClean="0"/>
              <a:t> </a:t>
            </a:r>
            <a:r>
              <a:rPr lang="en-US" dirty="0" err="1" smtClean="0"/>
              <a:t>korisnika</a:t>
            </a:r>
            <a:endParaRPr lang="en-US" dirty="0" smtClean="0"/>
          </a:p>
          <a:p>
            <a:r>
              <a:rPr lang="en-US" b="1" dirty="0" smtClean="0"/>
              <a:t>Federated authentication</a:t>
            </a:r>
            <a:r>
              <a:rPr lang="en-US" dirty="0" smtClean="0"/>
              <a:t> – </a:t>
            </a:r>
            <a:r>
              <a:rPr lang="en-US" dirty="0" err="1" smtClean="0"/>
              <a:t>oslanjanje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drugi</a:t>
            </a:r>
            <a:r>
              <a:rPr lang="en-US" dirty="0" smtClean="0"/>
              <a:t> </a:t>
            </a:r>
            <a:r>
              <a:rPr lang="en-US" dirty="0" err="1" smtClean="0"/>
              <a:t>servis</a:t>
            </a:r>
            <a:r>
              <a:rPr lang="en-US" dirty="0" smtClean="0"/>
              <a:t> </a:t>
            </a:r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autentikaciju</a:t>
            </a:r>
            <a:r>
              <a:rPr lang="en-US" dirty="0" smtClean="0"/>
              <a:t> (</a:t>
            </a:r>
            <a:r>
              <a:rPr lang="en-US" dirty="0" err="1" smtClean="0"/>
              <a:t>ActiveDirectory</a:t>
            </a:r>
            <a:r>
              <a:rPr lang="en-US" dirty="0" smtClean="0"/>
              <a:t>, LDAP, SAML, OpenID…)</a:t>
            </a:r>
          </a:p>
          <a:p>
            <a:r>
              <a:rPr lang="en-US" b="1" dirty="0" smtClean="0"/>
              <a:t>Authorization</a:t>
            </a:r>
            <a:r>
              <a:rPr lang="en-US" dirty="0" smtClean="0"/>
              <a:t> – </a:t>
            </a:r>
            <a:r>
              <a:rPr lang="en-US" dirty="0" err="1" smtClean="0"/>
              <a:t>provjera</a:t>
            </a:r>
            <a:r>
              <a:rPr lang="en-US" dirty="0" smtClean="0"/>
              <a:t> da li </a:t>
            </a:r>
            <a:r>
              <a:rPr lang="en-US" dirty="0" err="1" smtClean="0"/>
              <a:t>korisnik</a:t>
            </a:r>
            <a:r>
              <a:rPr lang="en-US" dirty="0" smtClean="0"/>
              <a:t> </a:t>
            </a:r>
            <a:r>
              <a:rPr lang="en-US" dirty="0" err="1" smtClean="0"/>
              <a:t>ima</a:t>
            </a:r>
            <a:r>
              <a:rPr lang="en-US" dirty="0" smtClean="0"/>
              <a:t> </a:t>
            </a:r>
            <a:r>
              <a:rPr lang="en-US" dirty="0" err="1" smtClean="0"/>
              <a:t>odobrenje</a:t>
            </a:r>
            <a:r>
              <a:rPr lang="en-US" dirty="0" smtClean="0"/>
              <a:t> da </a:t>
            </a:r>
            <a:r>
              <a:rPr lang="en-US" dirty="0" err="1" smtClean="0"/>
              <a:t>izvrši</a:t>
            </a:r>
            <a:r>
              <a:rPr lang="en-US" dirty="0" smtClean="0"/>
              <a:t> </a:t>
            </a:r>
            <a:r>
              <a:rPr lang="en-US" dirty="0" err="1" smtClean="0"/>
              <a:t>neku</a:t>
            </a:r>
            <a:r>
              <a:rPr lang="en-US" dirty="0" smtClean="0"/>
              <a:t> </a:t>
            </a:r>
            <a:r>
              <a:rPr lang="en-US" dirty="0" err="1" smtClean="0"/>
              <a:t>akciju</a:t>
            </a:r>
            <a:endParaRPr lang="en-US" dirty="0" smtClean="0"/>
          </a:p>
          <a:p>
            <a:r>
              <a:rPr lang="en-US" b="1" dirty="0" smtClean="0"/>
              <a:t>Delegated authorization</a:t>
            </a:r>
            <a:r>
              <a:rPr lang="en-US" dirty="0" smtClean="0"/>
              <a:t> – </a:t>
            </a:r>
            <a:r>
              <a:rPr lang="en-US" dirty="0" err="1" smtClean="0"/>
              <a:t>odobravanje</a:t>
            </a:r>
            <a:r>
              <a:rPr lang="en-US" dirty="0" smtClean="0"/>
              <a:t> </a:t>
            </a:r>
            <a:r>
              <a:rPr lang="en-US" dirty="0" err="1" smtClean="0"/>
              <a:t>pristupa</a:t>
            </a:r>
            <a:r>
              <a:rPr lang="en-US" dirty="0" smtClean="0"/>
              <a:t> </a:t>
            </a:r>
            <a:r>
              <a:rPr lang="en-US" dirty="0" err="1" smtClean="0"/>
              <a:t>drugoj</a:t>
            </a:r>
            <a:r>
              <a:rPr lang="en-US" dirty="0" smtClean="0"/>
              <a:t> </a:t>
            </a:r>
            <a:r>
              <a:rPr lang="en-US" dirty="0" err="1" smtClean="0"/>
              <a:t>osobi</a:t>
            </a:r>
            <a:r>
              <a:rPr lang="en-US" dirty="0" smtClean="0"/>
              <a:t> </a:t>
            </a:r>
            <a:r>
              <a:rPr lang="en-US" dirty="0" err="1" smtClean="0"/>
              <a:t>ili</a:t>
            </a:r>
            <a:r>
              <a:rPr lang="en-US" dirty="0" smtClean="0"/>
              <a:t> </a:t>
            </a:r>
            <a:r>
              <a:rPr lang="en-US" dirty="0" err="1" smtClean="0"/>
              <a:t>aplikaciji</a:t>
            </a:r>
            <a:r>
              <a:rPr lang="en-US" dirty="0" smtClean="0"/>
              <a:t> da </a:t>
            </a:r>
            <a:r>
              <a:rPr lang="en-US" dirty="0" err="1" smtClean="0"/>
              <a:t>izvršava</a:t>
            </a:r>
            <a:r>
              <a:rPr lang="en-US" dirty="0" smtClean="0"/>
              <a:t> </a:t>
            </a:r>
            <a:r>
              <a:rPr lang="en-US" dirty="0" err="1" smtClean="0"/>
              <a:t>akcije</a:t>
            </a:r>
            <a:r>
              <a:rPr lang="en-US" dirty="0" smtClean="0"/>
              <a:t> u </a:t>
            </a:r>
            <a:r>
              <a:rPr lang="en-US" dirty="0" err="1" smtClean="0"/>
              <a:t>vaše</a:t>
            </a:r>
            <a:r>
              <a:rPr lang="en-US" dirty="0" smtClean="0"/>
              <a:t> </a:t>
            </a:r>
            <a:r>
              <a:rPr lang="en-US" dirty="0" err="1" smtClean="0"/>
              <a:t>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520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Kroz</a:t>
            </a:r>
            <a:r>
              <a:rPr lang="en-US" dirty="0" smtClean="0"/>
              <a:t> </a:t>
            </a:r>
            <a:r>
              <a:rPr lang="en-US" dirty="0" err="1" smtClean="0"/>
              <a:t>istoriju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HTTP+HTML Form-Based Authentication</a:t>
            </a:r>
          </a:p>
          <a:p>
            <a:r>
              <a:rPr lang="en-US" dirty="0" smtClean="0"/>
              <a:t>HTTP Basic Authentication</a:t>
            </a:r>
          </a:p>
          <a:p>
            <a:r>
              <a:rPr lang="en-US" dirty="0" smtClean="0"/>
              <a:t>HTTP Digest Authentication</a:t>
            </a:r>
          </a:p>
          <a:p>
            <a:r>
              <a:rPr lang="en-US" dirty="0" err="1" smtClean="0"/>
              <a:t>Vlasnički</a:t>
            </a:r>
            <a:endParaRPr lang="en-US" dirty="0" smtClean="0"/>
          </a:p>
          <a:p>
            <a:pPr lvl="1"/>
            <a:r>
              <a:rPr lang="en-US" dirty="0" smtClean="0"/>
              <a:t>Google </a:t>
            </a:r>
            <a:r>
              <a:rPr lang="en-US" dirty="0" err="1" smtClean="0"/>
              <a:t>ClientLogin</a:t>
            </a:r>
            <a:endParaRPr lang="en-US" dirty="0" smtClean="0"/>
          </a:p>
          <a:p>
            <a:pPr lvl="1"/>
            <a:r>
              <a:rPr lang="en-US" dirty="0" smtClean="0"/>
              <a:t>Google </a:t>
            </a:r>
            <a:r>
              <a:rPr lang="en-US" dirty="0" err="1" smtClean="0"/>
              <a:t>AuthSub</a:t>
            </a:r>
            <a:endParaRPr lang="en-US" dirty="0" smtClean="0"/>
          </a:p>
          <a:p>
            <a:pPr lvl="1"/>
            <a:r>
              <a:rPr lang="en-US" dirty="0" smtClean="0"/>
              <a:t>Yahoo! </a:t>
            </a:r>
            <a:r>
              <a:rPr lang="en-US" dirty="0" err="1" smtClean="0"/>
              <a:t>BBAuth</a:t>
            </a:r>
            <a:r>
              <a:rPr lang="en-US" dirty="0" smtClean="0"/>
              <a:t> (Browser Based Authentication)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Enterprise (Public Key, Kerberos…)</a:t>
            </a:r>
          </a:p>
        </p:txBody>
      </p:sp>
    </p:spTree>
    <p:extLst>
      <p:ext uri="{BB962C8B-B14F-4D97-AF65-F5344CB8AC3E}">
        <p14:creationId xmlns:p14="http://schemas.microsoft.com/office/powerpoint/2010/main" val="2966939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Problemi</a:t>
            </a:r>
            <a:r>
              <a:rPr lang="en-US" dirty="0" smtClean="0"/>
              <a:t> </a:t>
            </a:r>
            <a:r>
              <a:rPr lang="en-US" dirty="0" err="1" smtClean="0"/>
              <a:t>sa</a:t>
            </a:r>
            <a:r>
              <a:rPr lang="en-US" dirty="0" smtClean="0"/>
              <a:t> username </a:t>
            </a:r>
            <a:r>
              <a:rPr lang="en-US" dirty="0" err="1" smtClean="0"/>
              <a:t>i</a:t>
            </a:r>
            <a:r>
              <a:rPr lang="en-US" dirty="0" smtClean="0"/>
              <a:t> password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Povjerenje</a:t>
            </a:r>
            <a:endParaRPr lang="en-US" dirty="0" smtClean="0"/>
          </a:p>
          <a:p>
            <a:r>
              <a:rPr lang="en-US" dirty="0" err="1" smtClean="0"/>
              <a:t>Podložnost</a:t>
            </a:r>
            <a:r>
              <a:rPr lang="en-US" dirty="0" smtClean="0"/>
              <a:t> phishing </a:t>
            </a:r>
            <a:r>
              <a:rPr lang="en-US" dirty="0" err="1" smtClean="0"/>
              <a:t>prevarama</a:t>
            </a:r>
            <a:endParaRPr lang="en-US" dirty="0" smtClean="0"/>
          </a:p>
          <a:p>
            <a:r>
              <a:rPr lang="en-US" dirty="0" err="1" smtClean="0"/>
              <a:t>Puni</a:t>
            </a:r>
            <a:r>
              <a:rPr lang="en-US" dirty="0" smtClean="0"/>
              <a:t> </a:t>
            </a:r>
            <a:r>
              <a:rPr lang="en-US" dirty="0" err="1" smtClean="0"/>
              <a:t>pristup</a:t>
            </a:r>
            <a:r>
              <a:rPr lang="en-US" dirty="0" smtClean="0"/>
              <a:t> </a:t>
            </a:r>
            <a:r>
              <a:rPr lang="en-US" dirty="0" err="1" smtClean="0"/>
              <a:t>resursima</a:t>
            </a:r>
            <a:endParaRPr lang="en-US" dirty="0" smtClean="0"/>
          </a:p>
          <a:p>
            <a:r>
              <a:rPr lang="en-US" dirty="0" err="1" smtClean="0"/>
              <a:t>Prekid</a:t>
            </a:r>
            <a:r>
              <a:rPr lang="en-US" dirty="0" smtClean="0"/>
              <a:t> </a:t>
            </a:r>
            <a:r>
              <a:rPr lang="en-US" dirty="0" err="1" smtClean="0"/>
              <a:t>nakon</a:t>
            </a:r>
            <a:r>
              <a:rPr lang="en-US" dirty="0" smtClean="0"/>
              <a:t> </a:t>
            </a:r>
            <a:r>
              <a:rPr lang="en-US" dirty="0" err="1" smtClean="0"/>
              <a:t>izmjene</a:t>
            </a:r>
            <a:r>
              <a:rPr lang="en-US" dirty="0" smtClean="0"/>
              <a:t> </a:t>
            </a:r>
            <a:r>
              <a:rPr lang="en-US" dirty="0" err="1" smtClean="0"/>
              <a:t>lozinke</a:t>
            </a:r>
            <a:endParaRPr lang="en-US" dirty="0" smtClean="0"/>
          </a:p>
          <a:p>
            <a:r>
              <a:rPr lang="en-US" dirty="0" err="1" smtClean="0"/>
              <a:t>Opoziv</a:t>
            </a:r>
            <a:r>
              <a:rPr lang="en-US" dirty="0" smtClean="0"/>
              <a:t> </a:t>
            </a:r>
            <a:r>
              <a:rPr lang="en-US" dirty="0" err="1" smtClean="0"/>
              <a:t>pristupa</a:t>
            </a:r>
            <a:r>
              <a:rPr lang="en-US" dirty="0" smtClean="0"/>
              <a:t> </a:t>
            </a:r>
            <a:r>
              <a:rPr lang="en-US" dirty="0" err="1" smtClean="0"/>
              <a:t>jednoj</a:t>
            </a:r>
            <a:r>
              <a:rPr lang="en-US" dirty="0" smtClean="0"/>
              <a:t> </a:t>
            </a:r>
            <a:r>
              <a:rPr lang="en-US" dirty="0" err="1" smtClean="0"/>
              <a:t>aplikaciji</a:t>
            </a:r>
            <a:r>
              <a:rPr lang="en-US" dirty="0" smtClean="0"/>
              <a:t> / API-</a:t>
            </a:r>
            <a:r>
              <a:rPr lang="en-US" dirty="0" err="1" smtClean="0"/>
              <a:t>ju</a:t>
            </a:r>
            <a:endParaRPr lang="en-US" dirty="0" smtClean="0"/>
          </a:p>
          <a:p>
            <a:r>
              <a:rPr lang="en-US" dirty="0" err="1" smtClean="0"/>
              <a:t>Teža</a:t>
            </a:r>
            <a:r>
              <a:rPr lang="en-US" dirty="0" smtClean="0"/>
              <a:t> </a:t>
            </a:r>
            <a:r>
              <a:rPr lang="en-US" dirty="0" err="1" smtClean="0"/>
              <a:t>implementacija</a:t>
            </a:r>
            <a:r>
              <a:rPr lang="en-US" dirty="0" smtClean="0"/>
              <a:t> </a:t>
            </a:r>
            <a:r>
              <a:rPr lang="en-US" dirty="0" err="1" smtClean="0"/>
              <a:t>naprednijih</a:t>
            </a:r>
            <a:r>
              <a:rPr lang="en-US" dirty="0" smtClean="0"/>
              <a:t> </a:t>
            </a:r>
            <a:r>
              <a:rPr lang="en-US" dirty="0" err="1" smtClean="0"/>
              <a:t>zaštita</a:t>
            </a:r>
            <a:r>
              <a:rPr lang="en-US" dirty="0" smtClean="0"/>
              <a:t> (CAPTCHA, two-factor…)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574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alphaModFix amt="85000"/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OAuth 2.0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685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OAuth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OAuth 1.0 – 2007.</a:t>
            </a:r>
          </a:p>
          <a:p>
            <a:pPr lvl="1"/>
            <a:r>
              <a:rPr lang="en-US" dirty="0" err="1" smtClean="0"/>
              <a:t>Kriptografski</a:t>
            </a:r>
            <a:r>
              <a:rPr lang="en-US" dirty="0" smtClean="0"/>
              <a:t> </a:t>
            </a:r>
            <a:r>
              <a:rPr lang="en-US" dirty="0" err="1" smtClean="0"/>
              <a:t>potpisi</a:t>
            </a:r>
            <a:r>
              <a:rPr lang="en-US" dirty="0" smtClean="0"/>
              <a:t> </a:t>
            </a:r>
            <a:r>
              <a:rPr lang="en-US" dirty="0" err="1" smtClean="0"/>
              <a:t>obavezni</a:t>
            </a:r>
            <a:endParaRPr lang="en-US" dirty="0" smtClean="0"/>
          </a:p>
          <a:p>
            <a:pPr lvl="1"/>
            <a:r>
              <a:rPr lang="en-US" dirty="0" err="1" smtClean="0"/>
              <a:t>Za</a:t>
            </a:r>
            <a:r>
              <a:rPr lang="en-US" dirty="0" smtClean="0"/>
              <a:t> </a:t>
            </a:r>
            <a:r>
              <a:rPr lang="en-US" dirty="0" err="1" smtClean="0"/>
              <a:t>klasične</a:t>
            </a:r>
            <a:r>
              <a:rPr lang="en-US" dirty="0" smtClean="0"/>
              <a:t> server-server web </a:t>
            </a:r>
            <a:r>
              <a:rPr lang="en-US" dirty="0" err="1" smtClean="0"/>
              <a:t>aplikacije</a:t>
            </a:r>
            <a:endParaRPr lang="en-US" dirty="0" smtClean="0"/>
          </a:p>
          <a:p>
            <a:r>
              <a:rPr lang="en-US" dirty="0" smtClean="0"/>
              <a:t>OAuth 2.0 – 2012.</a:t>
            </a:r>
          </a:p>
          <a:p>
            <a:pPr lvl="1"/>
            <a:r>
              <a:rPr lang="en-US" dirty="0" err="1" smtClean="0"/>
              <a:t>Kriptografski</a:t>
            </a:r>
            <a:r>
              <a:rPr lang="en-US" dirty="0" smtClean="0"/>
              <a:t> </a:t>
            </a:r>
            <a:r>
              <a:rPr lang="en-US" dirty="0" err="1" smtClean="0"/>
              <a:t>potpis</a:t>
            </a:r>
            <a:r>
              <a:rPr lang="en-US" dirty="0" smtClean="0"/>
              <a:t> </a:t>
            </a:r>
            <a:r>
              <a:rPr lang="en-US" dirty="0" err="1" smtClean="0"/>
              <a:t>nije</a:t>
            </a:r>
            <a:r>
              <a:rPr lang="en-US" dirty="0" smtClean="0"/>
              <a:t> </a:t>
            </a:r>
            <a:r>
              <a:rPr lang="en-US" dirty="0" err="1" smtClean="0"/>
              <a:t>obavezan</a:t>
            </a:r>
            <a:r>
              <a:rPr lang="en-US" dirty="0" smtClean="0"/>
              <a:t>, </a:t>
            </a:r>
            <a:r>
              <a:rPr lang="en-US" dirty="0" err="1" smtClean="0"/>
              <a:t>može</a:t>
            </a:r>
            <a:r>
              <a:rPr lang="en-US" dirty="0" smtClean="0"/>
              <a:t> se </a:t>
            </a:r>
            <a:r>
              <a:rPr lang="en-US" dirty="0" err="1" smtClean="0"/>
              <a:t>koristiti</a:t>
            </a:r>
            <a:r>
              <a:rPr lang="en-US" dirty="0" smtClean="0"/>
              <a:t> MAC Access Authentication</a:t>
            </a:r>
          </a:p>
          <a:p>
            <a:pPr lvl="1"/>
            <a:r>
              <a:rPr lang="en-US" dirty="0" smtClean="0"/>
              <a:t>SSL/TLS bi </a:t>
            </a:r>
            <a:r>
              <a:rPr lang="en-US" dirty="0" err="1" smtClean="0"/>
              <a:t>trebao</a:t>
            </a:r>
            <a:r>
              <a:rPr lang="en-US" dirty="0" smtClean="0"/>
              <a:t> </a:t>
            </a:r>
            <a:r>
              <a:rPr lang="en-US" dirty="0" err="1" smtClean="0"/>
              <a:t>uvijek</a:t>
            </a:r>
            <a:r>
              <a:rPr lang="en-US" dirty="0" smtClean="0"/>
              <a:t> da se </a:t>
            </a:r>
            <a:r>
              <a:rPr lang="en-US" dirty="0" err="1" smtClean="0"/>
              <a:t>koristi</a:t>
            </a:r>
            <a:endParaRPr lang="en-US" dirty="0" smtClean="0"/>
          </a:p>
          <a:p>
            <a:pPr lvl="1"/>
            <a:r>
              <a:rPr lang="en-US" dirty="0" err="1" smtClean="0"/>
              <a:t>Mobilne</a:t>
            </a:r>
            <a:r>
              <a:rPr lang="en-US" dirty="0" smtClean="0"/>
              <a:t>, desktop, JavaScript </a:t>
            </a:r>
            <a:r>
              <a:rPr lang="en-US" dirty="0" err="1" smtClean="0"/>
              <a:t>aplikacije</a:t>
            </a:r>
            <a:r>
              <a:rPr lang="en-US" dirty="0" smtClean="0"/>
              <a:t>…</a:t>
            </a:r>
          </a:p>
          <a:p>
            <a:pPr lvl="1"/>
            <a:r>
              <a:rPr lang="en-US" dirty="0" smtClean="0"/>
              <a:t>Bearer tokens (Authorization header)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2700" y="5005388"/>
            <a:ext cx="1181100" cy="117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150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OAuth 2.0 </a:t>
            </a:r>
            <a:r>
              <a:rPr lang="en-US" dirty="0" err="1" smtClean="0"/>
              <a:t>učesnici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s://s3.amazonaws.com/dfc-wiki/en/images/6/6f/OAuthRole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9178" y="1267237"/>
            <a:ext cx="5253644" cy="4909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536645" y="6377803"/>
            <a:ext cx="511870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/>
              <a:t>Slika</a:t>
            </a:r>
            <a:r>
              <a:rPr lang="en-US" sz="1000" dirty="0"/>
              <a:t>: https://developer.salesforce.com/page/Digging_Deeper_into_OAuth_2.0_on_Force.com</a:t>
            </a:r>
          </a:p>
        </p:txBody>
      </p:sp>
    </p:spTree>
    <p:extLst>
      <p:ext uri="{BB962C8B-B14F-4D97-AF65-F5344CB8AC3E}">
        <p14:creationId xmlns:p14="http://schemas.microsoft.com/office/powerpoint/2010/main" val="2451867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Tokeni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Access Token</a:t>
            </a:r>
          </a:p>
          <a:p>
            <a:pPr lvl="1"/>
            <a:r>
              <a:rPr lang="en-US" dirty="0" err="1" smtClean="0"/>
              <a:t>Može</a:t>
            </a:r>
            <a:r>
              <a:rPr lang="en-US" dirty="0" smtClean="0"/>
              <a:t> </a:t>
            </a:r>
            <a:r>
              <a:rPr lang="en-US" dirty="0" err="1" smtClean="0"/>
              <a:t>biti</a:t>
            </a:r>
            <a:r>
              <a:rPr lang="en-US" dirty="0" smtClean="0"/>
              <a:t> </a:t>
            </a:r>
            <a:r>
              <a:rPr lang="en-US" dirty="0" err="1" smtClean="0"/>
              <a:t>običan</a:t>
            </a:r>
            <a:r>
              <a:rPr lang="en-US" dirty="0" smtClean="0"/>
              <a:t> bearer token </a:t>
            </a:r>
            <a:r>
              <a:rPr lang="en-US" dirty="0" err="1" smtClean="0"/>
              <a:t>ili</a:t>
            </a:r>
            <a:r>
              <a:rPr lang="en-US" dirty="0" smtClean="0"/>
              <a:t> </a:t>
            </a:r>
            <a:r>
              <a:rPr lang="en-US" dirty="0" err="1" smtClean="0"/>
              <a:t>sadržavati</a:t>
            </a:r>
            <a:r>
              <a:rPr lang="en-US" dirty="0" smtClean="0"/>
              <a:t> </a:t>
            </a:r>
            <a:r>
              <a:rPr lang="en-US" dirty="0" err="1" smtClean="0"/>
              <a:t>dodatne</a:t>
            </a:r>
            <a:r>
              <a:rPr lang="en-US" dirty="0" smtClean="0"/>
              <a:t> </a:t>
            </a:r>
            <a:r>
              <a:rPr lang="en-US" dirty="0" err="1" smtClean="0"/>
              <a:t>informacije</a:t>
            </a:r>
            <a:endParaRPr lang="en-US" dirty="0" smtClean="0"/>
          </a:p>
          <a:p>
            <a:pPr lvl="1"/>
            <a:r>
              <a:rPr lang="en-US" dirty="0" err="1" smtClean="0"/>
              <a:t>Obično</a:t>
            </a:r>
            <a:r>
              <a:rPr lang="en-US" dirty="0" smtClean="0"/>
              <a:t> se </a:t>
            </a:r>
            <a:r>
              <a:rPr lang="en-US" dirty="0" err="1" smtClean="0"/>
              <a:t>koristi</a:t>
            </a:r>
            <a:r>
              <a:rPr lang="en-US" dirty="0" smtClean="0"/>
              <a:t> JWT (JSON Web Token)</a:t>
            </a:r>
          </a:p>
          <a:p>
            <a:pPr lvl="1"/>
            <a:r>
              <a:rPr lang="en-US" dirty="0" err="1" smtClean="0"/>
              <a:t>Uglavnom</a:t>
            </a:r>
            <a:r>
              <a:rPr lang="en-US" dirty="0" smtClean="0"/>
              <a:t> je </a:t>
            </a:r>
            <a:r>
              <a:rPr lang="en-US" dirty="0" err="1" smtClean="0"/>
              <a:t>kratkotrajan</a:t>
            </a:r>
            <a:endParaRPr lang="en-US" dirty="0" smtClean="0"/>
          </a:p>
          <a:p>
            <a:r>
              <a:rPr lang="en-US" dirty="0" smtClean="0"/>
              <a:t>Refresh Token</a:t>
            </a:r>
          </a:p>
          <a:p>
            <a:pPr lvl="1"/>
            <a:r>
              <a:rPr lang="en-US" dirty="0" err="1" smtClean="0"/>
              <a:t>Dugotrajan</a:t>
            </a:r>
            <a:endParaRPr lang="en-US" dirty="0" smtClean="0"/>
          </a:p>
          <a:p>
            <a:pPr lvl="1"/>
            <a:r>
              <a:rPr lang="en-US" dirty="0" err="1" smtClean="0"/>
              <a:t>Uglavnom</a:t>
            </a:r>
            <a:r>
              <a:rPr lang="en-US" dirty="0" smtClean="0"/>
              <a:t> ne </a:t>
            </a:r>
            <a:r>
              <a:rPr lang="en-US" dirty="0" err="1" smtClean="0"/>
              <a:t>sadrži</a:t>
            </a:r>
            <a:r>
              <a:rPr lang="en-US" dirty="0" smtClean="0"/>
              <a:t> </a:t>
            </a:r>
            <a:r>
              <a:rPr lang="en-US" dirty="0" err="1" smtClean="0"/>
              <a:t>dodatne</a:t>
            </a:r>
            <a:r>
              <a:rPr lang="en-US" dirty="0" smtClean="0"/>
              <a:t> </a:t>
            </a:r>
            <a:r>
              <a:rPr lang="en-US" dirty="0" err="1" smtClean="0"/>
              <a:t>informacije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9259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1240</TotalTime>
  <Words>674</Words>
  <Application>Microsoft Office PowerPoint</Application>
  <PresentationFormat>Widescreen</PresentationFormat>
  <Paragraphs>150</Paragraphs>
  <Slides>24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Security is hard</vt:lpstr>
      <vt:lpstr>Authentication / Authorization</vt:lpstr>
      <vt:lpstr>Kroz istoriju</vt:lpstr>
      <vt:lpstr>Problemi sa username i password</vt:lpstr>
      <vt:lpstr>OAuth 2.0</vt:lpstr>
      <vt:lpstr>OAuth</vt:lpstr>
      <vt:lpstr>OAuth 2.0 učesnici</vt:lpstr>
      <vt:lpstr>Tokeni</vt:lpstr>
      <vt:lpstr>Authorization Flows</vt:lpstr>
      <vt:lpstr>Authorization Flows</vt:lpstr>
      <vt:lpstr>OpenID Connect</vt:lpstr>
      <vt:lpstr>OpenID Connect</vt:lpstr>
      <vt:lpstr>OpenID Connect učesnici</vt:lpstr>
      <vt:lpstr>OpenID Connect učesnici</vt:lpstr>
      <vt:lpstr>ASP.NET 5</vt:lpstr>
      <vt:lpstr>Microsoft security</vt:lpstr>
      <vt:lpstr>ASP.NET 5</vt:lpstr>
      <vt:lpstr>Identity Server 3</vt:lpstr>
      <vt:lpstr>Na kraju…</vt:lpstr>
      <vt:lpstr>Alati</vt:lpstr>
      <vt:lpstr>Zaključak</vt:lpstr>
      <vt:lpstr>Reference</vt:lpstr>
      <vt:lpstr>Hvala!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You shall not pass!</dc:title>
  <dc:creator>Miroslav Popovic</dc:creator>
  <cp:lastModifiedBy>Miroslav Popovic</cp:lastModifiedBy>
  <cp:revision>156</cp:revision>
  <dcterms:created xsi:type="dcterms:W3CDTF">2015-08-06T14:21:29Z</dcterms:created>
  <dcterms:modified xsi:type="dcterms:W3CDTF">2015-09-29T12:19:43Z</dcterms:modified>
</cp:coreProperties>
</file>

<file path=docProps/thumbnail.jpeg>
</file>